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322" r:id="rId3"/>
    <p:sldId id="333" r:id="rId4"/>
    <p:sldId id="334" r:id="rId5"/>
    <p:sldId id="323" r:id="rId6"/>
    <p:sldId id="267" r:id="rId7"/>
    <p:sldId id="268" r:id="rId8"/>
    <p:sldId id="269" r:id="rId9"/>
    <p:sldId id="335" r:id="rId10"/>
    <p:sldId id="270" r:id="rId11"/>
    <p:sldId id="327" r:id="rId12"/>
    <p:sldId id="328" r:id="rId13"/>
    <p:sldId id="329" r:id="rId14"/>
    <p:sldId id="330" r:id="rId15"/>
    <p:sldId id="331" r:id="rId16"/>
    <p:sldId id="332" r:id="rId17"/>
    <p:sldId id="259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  <p14:sldId id="333"/>
            <p14:sldId id="334"/>
            <p14:sldId id="323"/>
            <p14:sldId id="267"/>
            <p14:sldId id="268"/>
            <p14:sldId id="269"/>
          </p14:sldIdLst>
        </p14:section>
        <p14:section name="Setting up environment" id="{9F62335A-B7EA-AE4C-BD03-EE7540DD4825}">
          <p14:sldIdLst>
            <p14:sldId id="335"/>
            <p14:sldId id="270"/>
            <p14:sldId id="327"/>
            <p14:sldId id="328"/>
            <p14:sldId id="329"/>
            <p14:sldId id="330"/>
            <p14:sldId id="331"/>
            <p14:sldId id="332"/>
          </p14:sldIdLst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888"/>
  </p:normalViewPr>
  <p:slideViewPr>
    <p:cSldViewPr snapToGrid="0">
      <p:cViewPr varScale="1">
        <p:scale>
          <a:sx n="82" d="100"/>
          <a:sy n="82" d="100"/>
        </p:scale>
        <p:origin x="496" y="168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getting-started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820963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4585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The React Native tools require some environment variables to be set up in order to build apps with native code.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12892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dirty="0"/>
              <a:t>The React Native tools require some environment variables to be set up in order to build apps with native code.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52216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17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361883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954434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807026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92909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https://reactnative.dev/docs/0.61/getting-started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6424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30457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7901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reactnative.dev/docs/getting-started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/download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ython.org/downloads/release/python-2716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racle.com/java/technologies/javase-jdk8-downloads.html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tif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android.com/studio/index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tiff"/><Relationship Id="rId4" Type="http://schemas.openxmlformats.org/officeDocument/2006/relationships/hyperlink" Target="https://developer.android.com/studio/instal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github.com/lekhanhtech/reactnative-fundamentals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tiff"/><Relationship Id="rId4" Type="http://schemas.openxmlformats.org/officeDocument/2006/relationships/hyperlink" Target="https://www.youtube.com/channel/UCFM3plFG0QUavW1FPfize7g/playlists?view_as=subscrib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361A9A6D-CF08-4E73-9BDB-AAC80F908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/>
          <a:lstStyle/>
          <a:p>
            <a:r>
              <a:rPr lang="en-US" dirty="0"/>
              <a:t>Getting Started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ADC9DC-1C02-6D4C-8F64-0B32BC915D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62"/>
          <a:stretch/>
        </p:blipFill>
        <p:spPr>
          <a:xfrm>
            <a:off x="4772025" y="1369857"/>
            <a:ext cx="7139175" cy="4355388"/>
          </a:xfrm>
          <a:prstGeom prst="rect">
            <a:avLst/>
          </a:prstGeom>
          <a:noFill/>
        </p:spPr>
      </p:pic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9C1DA5CA-873D-4244-A18C-294EDD3BAB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7789" y="2057400"/>
            <a:ext cx="3932237" cy="3811588"/>
          </a:xfrm>
        </p:spPr>
        <p:txBody>
          <a:bodyPr/>
          <a:lstStyle/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Open the </a:t>
            </a:r>
            <a:r>
              <a:rPr lang="en-US" sz="1800" b="1" dirty="0">
                <a:latin typeface="+mn-lt"/>
                <a:hlinkClick r:id="rId4"/>
              </a:rPr>
              <a:t>Getting Started</a:t>
            </a:r>
            <a:r>
              <a:rPr lang="en-US" sz="1800" dirty="0">
                <a:latin typeface="+mn-lt"/>
              </a:rPr>
              <a:t> page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Chose </a:t>
            </a:r>
            <a:r>
              <a:rPr lang="en-US" sz="1800" b="1" dirty="0">
                <a:latin typeface="+mn-lt"/>
              </a:rPr>
              <a:t>React Native CLI </a:t>
            </a:r>
            <a:r>
              <a:rPr lang="en-US" sz="1800" b="1" dirty="0" err="1">
                <a:latin typeface="+mn-lt"/>
              </a:rPr>
              <a:t>Quickstart</a:t>
            </a:r>
            <a:r>
              <a:rPr lang="en-US" sz="1800" b="1" dirty="0">
                <a:latin typeface="+mn-lt"/>
              </a:rPr>
              <a:t> </a:t>
            </a:r>
            <a:r>
              <a:rPr lang="en-US" sz="1800" dirty="0">
                <a:solidFill>
                  <a:srgbClr val="FF0000"/>
                </a:solidFill>
                <a:latin typeface="+mn-lt"/>
              </a:rPr>
              <a:t>(1)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sz="1800" dirty="0" err="1">
                <a:latin typeface="+mn-lt"/>
              </a:rPr>
              <a:t>Sellect</a:t>
            </a:r>
            <a:r>
              <a:rPr lang="en-US" sz="1800" dirty="0">
                <a:latin typeface="+mn-lt"/>
              </a:rPr>
              <a:t> your </a:t>
            </a:r>
            <a:r>
              <a:rPr lang="en-US" sz="1800" b="1" dirty="0">
                <a:latin typeface="+mn-lt"/>
              </a:rPr>
              <a:t>Development OS</a:t>
            </a:r>
            <a:r>
              <a:rPr lang="en-US" sz="1800" dirty="0">
                <a:latin typeface="+mn-lt"/>
              </a:rPr>
              <a:t> (2)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Chose your </a:t>
            </a:r>
            <a:r>
              <a:rPr lang="en-US" sz="1800" b="1" dirty="0">
                <a:latin typeface="+mn-lt"/>
              </a:rPr>
              <a:t>Target OS</a:t>
            </a:r>
            <a:r>
              <a:rPr lang="en-US" sz="1800" dirty="0">
                <a:latin typeface="+mn-lt"/>
              </a:rPr>
              <a:t> (3)</a:t>
            </a:r>
          </a:p>
          <a:p>
            <a:pPr marL="514350" indent="-285750">
              <a:buFont typeface="Arial" panose="020B0604020202020204" pitchFamily="34" charset="0"/>
              <a:buChar char="•"/>
            </a:pPr>
            <a:r>
              <a:rPr lang="en-US" sz="1800" dirty="0">
                <a:latin typeface="+mn-lt"/>
              </a:rPr>
              <a:t>Follow the guide in </a:t>
            </a:r>
            <a:r>
              <a:rPr lang="en-US" sz="1800" b="1" dirty="0">
                <a:latin typeface="+mn-lt"/>
              </a:rPr>
              <a:t>Installing dependencies</a:t>
            </a:r>
            <a:r>
              <a:rPr lang="en-US" sz="1800" dirty="0">
                <a:latin typeface="+mn-lt"/>
              </a:rPr>
              <a:t> (4) to setup need tools and software.</a:t>
            </a:r>
          </a:p>
          <a:p>
            <a:pPr marL="228600" indent="0"/>
            <a:r>
              <a:rPr lang="en-US" sz="1800" dirty="0">
                <a:latin typeface="+mn-lt"/>
              </a:rPr>
              <a:t>The guideline in next slides are for Windows and target Android.</a:t>
            </a:r>
          </a:p>
        </p:txBody>
      </p:sp>
      <p:sp>
        <p:nvSpPr>
          <p:cNvPr id="12" name="Slide Number Placeholder 4">
            <a:extLst>
              <a:ext uri="{FF2B5EF4-FFF2-40B4-BE49-F238E27FC236}">
                <a16:creationId xmlns:a16="http://schemas.microsoft.com/office/drawing/2014/main" id="{ECC48A38-19BE-4620-AA8C-0EB69E89311B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10</a:t>
            </a:fld>
            <a:endParaRPr lang="en-US"/>
          </a:p>
        </p:txBody>
      </p:sp>
      <p:sp>
        <p:nvSpPr>
          <p:cNvPr id="2" name="Slide Number Placeholder 1" hidden="1">
            <a:extLst>
              <a:ext uri="{FF2B5EF4-FFF2-40B4-BE49-F238E27FC236}">
                <a16:creationId xmlns:a16="http://schemas.microsoft.com/office/drawing/2014/main" id="{0815BF00-0B04-6148-B37C-10E7734B05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1696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99C59-181A-AD4E-8A10-A6AFF1ADD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 Node JS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11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342900" y="1805478"/>
            <a:ext cx="2901336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dowload page: </a:t>
            </a:r>
            <a:r>
              <a:rPr lang="en-US" sz="1800" dirty="0">
                <a:hlinkClick r:id="rId3"/>
              </a:rPr>
              <a:t>https://nodejs.org/en/download/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 package correspond to your OS to download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  <a:p>
            <a:endParaRPr lang="en-VN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A2A757F-7F59-8541-90BF-A898BD2321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48100" y="1698958"/>
            <a:ext cx="8001000" cy="4622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9573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FC8F587-7AEB-1846-8136-35CB7425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 Pythone 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342900" y="1805478"/>
            <a:ext cx="2901336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dowload page: </a:t>
            </a:r>
            <a:r>
              <a:rPr lang="en-US" sz="1800" dirty="0">
                <a:hlinkClick r:id="rId3"/>
              </a:rPr>
              <a:t>https://www.python.org/downloads/release/python-2716/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 package correspond to your OS to download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  <a:p>
            <a:endParaRPr lang="en-VN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1019510-AE8E-BD46-A22F-917F0141A1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1200" y="1548199"/>
            <a:ext cx="68326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9522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05C960-3722-054C-BDDC-D64EA778C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 JDK8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342900" y="1805478"/>
            <a:ext cx="2901336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dowload page: </a:t>
            </a:r>
            <a:r>
              <a:rPr lang="en-US" sz="1800" dirty="0">
                <a:hlinkClick r:id="rId3"/>
              </a:rPr>
              <a:t>https://www.oracle.com/java/technologies/javase-jdk8-downloads.html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 package correspond to your OS to download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  <a:p>
            <a:endParaRPr lang="en-VN" sz="1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61EC1FD-91CC-C247-8693-401FC901BF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618" y="1352550"/>
            <a:ext cx="7899532" cy="4847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602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B62F5A3-2F0B-C148-9451-84D3A5C74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Install Android Studio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14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342900" y="1805478"/>
            <a:ext cx="2901336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Download Android Studio here: </a:t>
            </a:r>
            <a:r>
              <a:rPr lang="en-US" sz="1800" dirty="0">
                <a:hlinkClick r:id="rId3"/>
              </a:rPr>
              <a:t>https://developer.android.com/studio/index.html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Follow the guideline here to install it: </a:t>
            </a:r>
            <a:r>
              <a:rPr lang="en-US" sz="1800" dirty="0">
                <a:hlinkClick r:id="rId4"/>
              </a:rPr>
              <a:t>https://developer.android.com/studio/install</a:t>
            </a:r>
            <a:endParaRPr lang="en-US" sz="1800" dirty="0"/>
          </a:p>
          <a:p>
            <a:endParaRPr lang="en-VN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28CE2FB-B8A2-C148-B646-2933AA7D34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8848" y="1427876"/>
            <a:ext cx="6854952" cy="4928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920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8EE9F-AF40-3840-B3E3-E353855AE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Config environment variable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15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342899" y="1896918"/>
            <a:ext cx="4742448" cy="29700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System pane under </a:t>
            </a:r>
            <a:r>
              <a:rPr lang="en-US" sz="1800" b="1" dirty="0"/>
              <a:t>System and Security</a:t>
            </a:r>
            <a:r>
              <a:rPr lang="en-US" sz="1800" dirty="0"/>
              <a:t> in the Windows Control Panel, then click on </a:t>
            </a:r>
            <a:r>
              <a:rPr lang="en-US" sz="1800" b="1" dirty="0"/>
              <a:t>Change settings...</a:t>
            </a:r>
            <a:r>
              <a:rPr lang="en-US" sz="1800" dirty="0"/>
              <a:t>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</a:t>
            </a:r>
            <a:r>
              <a:rPr lang="en-US" sz="1800" b="1" dirty="0"/>
              <a:t>Advanced </a:t>
            </a:r>
            <a:r>
              <a:rPr lang="en-US" sz="1800" dirty="0"/>
              <a:t>tab and click on </a:t>
            </a:r>
            <a:r>
              <a:rPr lang="en-US" sz="1800" b="1" dirty="0"/>
              <a:t>Environment Variables...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Click on </a:t>
            </a:r>
            <a:r>
              <a:rPr lang="en-US" sz="1800" b="1" dirty="0"/>
              <a:t>New...</a:t>
            </a:r>
            <a:r>
              <a:rPr lang="en-US" sz="1800" dirty="0"/>
              <a:t> To create a new ANDROID_HOME user variable that points to the path to your Android SDK</a:t>
            </a:r>
          </a:p>
          <a:p>
            <a:endParaRPr lang="en-V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D630D7-C812-2C42-B267-9D4AFA78D3DB}"/>
              </a:ext>
            </a:extLst>
          </p:cNvPr>
          <p:cNvSpPr txBox="1"/>
          <p:nvPr/>
        </p:nvSpPr>
        <p:spPr>
          <a:xfrm>
            <a:off x="342899" y="1501813"/>
            <a:ext cx="66816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Configure the ANDROID_HOME environment variable</a:t>
            </a:r>
            <a:endParaRPr lang="en-VN" sz="2000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7E2323-1857-A948-BC09-0A8711059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9238" y="2190415"/>
            <a:ext cx="5944562" cy="14952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7563C10-68B6-A14D-B206-7D7C5B4721CF}"/>
              </a:ext>
            </a:extLst>
          </p:cNvPr>
          <p:cNvSpPr txBox="1"/>
          <p:nvPr/>
        </p:nvSpPr>
        <p:spPr>
          <a:xfrm>
            <a:off x="465221" y="4626864"/>
            <a:ext cx="697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SDK is installed, by default, at the following location:</a:t>
            </a:r>
            <a:endParaRPr lang="en-VN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68918F-BFCE-5848-8503-3464BA998A32}"/>
              </a:ext>
            </a:extLst>
          </p:cNvPr>
          <p:cNvSpPr txBox="1"/>
          <p:nvPr/>
        </p:nvSpPr>
        <p:spPr>
          <a:xfrm>
            <a:off x="762000" y="5156237"/>
            <a:ext cx="9055768" cy="3077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c:\Users\YOUR_USERNAME\</a:t>
            </a:r>
            <a:r>
              <a:rPr lang="en-US" dirty="0" err="1">
                <a:solidFill>
                  <a:schemeClr val="bg1"/>
                </a:solidFill>
              </a:rPr>
              <a:t>AppData</a:t>
            </a:r>
            <a:r>
              <a:rPr lang="en-US" dirty="0">
                <a:solidFill>
                  <a:schemeClr val="bg1"/>
                </a:solidFill>
              </a:rPr>
              <a:t>\Local\Android\</a:t>
            </a:r>
            <a:r>
              <a:rPr lang="en-US" dirty="0" err="1">
                <a:solidFill>
                  <a:schemeClr val="bg1"/>
                </a:solidFill>
              </a:rPr>
              <a:t>Sdk</a:t>
            </a:r>
            <a:endParaRPr lang="en-VN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F7A282-CE2D-B249-9917-3A9624F35D6E}"/>
              </a:ext>
            </a:extLst>
          </p:cNvPr>
          <p:cNvSpPr txBox="1"/>
          <p:nvPr/>
        </p:nvSpPr>
        <p:spPr>
          <a:xfrm>
            <a:off x="461210" y="5601942"/>
            <a:ext cx="112695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You can find the actual location of the SDK in the Android Studio "Preferences" dialog, under </a:t>
            </a:r>
            <a:r>
              <a:rPr lang="en-US" sz="1800" b="1" dirty="0"/>
              <a:t>Appearance &amp; Behavior</a:t>
            </a:r>
            <a:r>
              <a:rPr lang="en-US" sz="1800" dirty="0"/>
              <a:t> → </a:t>
            </a:r>
            <a:r>
              <a:rPr lang="en-US" sz="1800" b="1" dirty="0"/>
              <a:t>System Settings</a:t>
            </a:r>
            <a:r>
              <a:rPr lang="en-US" sz="1800" dirty="0"/>
              <a:t> → </a:t>
            </a:r>
            <a:r>
              <a:rPr lang="en-US" sz="1800" b="1" dirty="0"/>
              <a:t>Android SDK</a:t>
            </a:r>
            <a:r>
              <a:rPr lang="en-US" sz="1800" dirty="0"/>
              <a:t>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818400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98A541-EE98-5C42-8534-F21EB36F84A0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16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E3925D7-005A-D24C-A0EB-84B4AA200E7B}"/>
              </a:ext>
            </a:extLst>
          </p:cNvPr>
          <p:cNvSpPr txBox="1"/>
          <p:nvPr/>
        </p:nvSpPr>
        <p:spPr>
          <a:xfrm>
            <a:off x="685799" y="1802309"/>
            <a:ext cx="92964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System pane under </a:t>
            </a:r>
            <a:r>
              <a:rPr lang="en-US" sz="1800" b="1" dirty="0"/>
              <a:t>System and Security</a:t>
            </a:r>
            <a:r>
              <a:rPr lang="en-US" sz="1800" dirty="0"/>
              <a:t> in the Windows Control Panel, then click on </a:t>
            </a:r>
            <a:r>
              <a:rPr lang="en-US" sz="1800" b="1" dirty="0"/>
              <a:t>Change settings...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 </a:t>
            </a:r>
            <a:r>
              <a:rPr lang="en-US" sz="1800" b="1" dirty="0"/>
              <a:t>Advanced</a:t>
            </a:r>
            <a:r>
              <a:rPr lang="en-US" sz="1800" dirty="0"/>
              <a:t> tab and click on </a:t>
            </a:r>
            <a:r>
              <a:rPr lang="en-US" sz="1800" b="1" dirty="0"/>
              <a:t>Environment Variables...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 </a:t>
            </a:r>
            <a:r>
              <a:rPr lang="en-US" sz="1800" b="1" dirty="0"/>
              <a:t>Path</a:t>
            </a:r>
            <a:r>
              <a:rPr lang="en-US" sz="1800" dirty="0"/>
              <a:t> variable, then click </a:t>
            </a:r>
            <a:r>
              <a:rPr lang="en-US" sz="1800" b="1" dirty="0"/>
              <a:t>Edit</a:t>
            </a:r>
            <a:r>
              <a:rPr lang="en-US" sz="1800" dirty="0"/>
              <a:t>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 Click </a:t>
            </a:r>
            <a:r>
              <a:rPr lang="en-US" sz="1800" b="1" dirty="0"/>
              <a:t>New</a:t>
            </a:r>
            <a:r>
              <a:rPr lang="en-US" sz="1800" dirty="0"/>
              <a:t> and add the path to platform-tools to the list.</a:t>
            </a:r>
            <a:endParaRPr lang="en-V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D630D7-C812-2C42-B267-9D4AFA78D3DB}"/>
              </a:ext>
            </a:extLst>
          </p:cNvPr>
          <p:cNvSpPr txBox="1"/>
          <p:nvPr/>
        </p:nvSpPr>
        <p:spPr>
          <a:xfrm>
            <a:off x="762000" y="992124"/>
            <a:ext cx="34163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000" b="1" dirty="0"/>
              <a:t>Add platform-tools to Path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563C10-68B6-A14D-B206-7D7C5B4721CF}"/>
              </a:ext>
            </a:extLst>
          </p:cNvPr>
          <p:cNvSpPr txBox="1"/>
          <p:nvPr/>
        </p:nvSpPr>
        <p:spPr>
          <a:xfrm>
            <a:off x="685799" y="4163055"/>
            <a:ext cx="697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default location for this folder is:</a:t>
            </a:r>
            <a:endParaRPr lang="en-VN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68918F-BFCE-5848-8503-3464BA998A32}"/>
              </a:ext>
            </a:extLst>
          </p:cNvPr>
          <p:cNvSpPr txBox="1"/>
          <p:nvPr/>
        </p:nvSpPr>
        <p:spPr>
          <a:xfrm>
            <a:off x="762000" y="4741048"/>
            <a:ext cx="9055768" cy="3077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c:\Users\YOUR_USERNAME\</a:t>
            </a:r>
            <a:r>
              <a:rPr lang="en-US" dirty="0" err="1">
                <a:solidFill>
                  <a:schemeClr val="bg1"/>
                </a:solidFill>
              </a:rPr>
              <a:t>AppData</a:t>
            </a:r>
            <a:r>
              <a:rPr lang="en-US" dirty="0">
                <a:solidFill>
                  <a:schemeClr val="bg1"/>
                </a:solidFill>
              </a:rPr>
              <a:t>\Local\Android\</a:t>
            </a:r>
            <a:r>
              <a:rPr lang="en-US" dirty="0" err="1">
                <a:solidFill>
                  <a:schemeClr val="bg1"/>
                </a:solidFill>
              </a:rPr>
              <a:t>Sdk</a:t>
            </a:r>
            <a:r>
              <a:rPr lang="en-US" dirty="0">
                <a:solidFill>
                  <a:schemeClr val="bg1"/>
                </a:solidFill>
              </a:rPr>
              <a:t>\platform-tools</a:t>
            </a:r>
            <a:endParaRPr lang="en-V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3974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C86DF0-BBEC-7243-98B2-626F60E7E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Introduction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97CAF71-DBEC-D448-AF68-65C1FFBE86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Training material</a:t>
            </a:r>
          </a:p>
          <a:p>
            <a:r>
              <a:rPr lang="en-US" dirty="0"/>
              <a:t>React Native highlight features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FDD456-1200-A246-9AF5-7EEA272711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95C7FF9-8A97-B641-A5AE-67473E5693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3151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969C59C-7DAB-3046-9E5F-8F4BDB625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Training material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EAFCA-D6DF-8C41-8C43-842729B29DF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63A854-C608-EA47-961E-D6C4F88FBCB3}"/>
              </a:ext>
            </a:extLst>
          </p:cNvPr>
          <p:cNvSpPr txBox="1"/>
          <p:nvPr/>
        </p:nvSpPr>
        <p:spPr>
          <a:xfrm>
            <a:off x="838200" y="2043112"/>
            <a:ext cx="34411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VN" sz="1800" dirty="0"/>
              <a:t>Document and source code: </a:t>
            </a:r>
            <a:r>
              <a:rPr lang="en-US" sz="1800" dirty="0">
                <a:hlinkClick r:id="rId2"/>
              </a:rPr>
              <a:t>https://</a:t>
            </a:r>
            <a:r>
              <a:rPr lang="en-US" sz="1800" dirty="0" err="1">
                <a:hlinkClick r:id="rId2"/>
              </a:rPr>
              <a:t>github.com</a:t>
            </a:r>
            <a:r>
              <a:rPr lang="en-US" sz="1800" dirty="0">
                <a:hlinkClick r:id="rId2"/>
              </a:rPr>
              <a:t>/</a:t>
            </a:r>
            <a:r>
              <a:rPr lang="en-US" sz="1800" dirty="0" err="1">
                <a:hlinkClick r:id="rId2"/>
              </a:rPr>
              <a:t>lekhanhtech</a:t>
            </a:r>
            <a:r>
              <a:rPr lang="en-US" sz="1800" dirty="0">
                <a:hlinkClick r:id="rId2"/>
              </a:rPr>
              <a:t>/</a:t>
            </a:r>
            <a:r>
              <a:rPr lang="en-US" sz="1800" dirty="0" err="1">
                <a:hlinkClick r:id="rId2"/>
              </a:rPr>
              <a:t>reactnative</a:t>
            </a:r>
            <a:r>
              <a:rPr lang="en-US" sz="1800" dirty="0">
                <a:hlinkClick r:id="rId2"/>
              </a:rPr>
              <a:t>-fundamentals</a:t>
            </a:r>
            <a:endParaRPr lang="en-VN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3256BDF-6427-DF49-9672-6C6385394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8448" y="3520440"/>
            <a:ext cx="2857500" cy="28575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663C601-E71C-D843-A4AE-FF2AEBCFC210}"/>
              </a:ext>
            </a:extLst>
          </p:cNvPr>
          <p:cNvSpPr txBox="1"/>
          <p:nvPr/>
        </p:nvSpPr>
        <p:spPr>
          <a:xfrm>
            <a:off x="6890004" y="2043112"/>
            <a:ext cx="34411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sz="1800" dirty="0"/>
              <a:t>Guideline video: </a:t>
            </a:r>
            <a:r>
              <a:rPr lang="en-US" sz="1800" dirty="0">
                <a:hlinkClick r:id="rId4"/>
              </a:rPr>
              <a:t>https://www.youtube.com/channel/UCFM3plFG0QUavW1FPfize7g/playlists?view_as=subscriber</a:t>
            </a:r>
            <a:endParaRPr lang="en-VN" sz="1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D8A7D27-B33C-7940-B953-89114D499C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1850" y="3520440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087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5A3CC-3871-2D47-BEE7-89860238D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React Native highlight features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19572E-AEE6-354A-BB2D-4987770C41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ja-JP" alt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1ED6BF-9588-2641-9C66-F8EADBF6A4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211" y="1451205"/>
            <a:ext cx="3810000" cy="4953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26741D4-073E-1944-BE84-550BCFE6B93B}"/>
              </a:ext>
            </a:extLst>
          </p:cNvPr>
          <p:cNvSpPr txBox="1"/>
          <p:nvPr/>
        </p:nvSpPr>
        <p:spPr>
          <a:xfrm>
            <a:off x="5235387" y="2395818"/>
            <a:ext cx="6203578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Create native apps for Android and iOS using React</a:t>
            </a:r>
          </a:p>
          <a:p>
            <a:r>
              <a:rPr lang="en-US" sz="1800" dirty="0"/>
              <a:t>React Native combines the best parts of native development with React, a best-in-class JavaScript library for building user interfaces.</a:t>
            </a:r>
          </a:p>
          <a:p>
            <a:endParaRPr lang="en-US" dirty="0"/>
          </a:p>
          <a:p>
            <a:r>
              <a:rPr lang="en-US" sz="2400" b="1" dirty="0"/>
              <a:t>Use a little—or a lot</a:t>
            </a:r>
            <a:r>
              <a:rPr lang="en-US" dirty="0"/>
              <a:t>. </a:t>
            </a:r>
            <a:r>
              <a:rPr lang="en-US" sz="1800" dirty="0"/>
              <a:t>You can use React Native today in your existing Android and iOS projects or you can create a whole new app from scratch.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301779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0B48F6-D327-AD4E-887B-E61221B0920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6</a:t>
            </a:fld>
            <a:endParaRPr lang="ja-JP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B0F3713-984F-3340-A125-98F14B490B4A}"/>
              </a:ext>
            </a:extLst>
          </p:cNvPr>
          <p:cNvSpPr txBox="1"/>
          <p:nvPr/>
        </p:nvSpPr>
        <p:spPr>
          <a:xfrm>
            <a:off x="430306" y="1474619"/>
            <a:ext cx="4643718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400" b="1" dirty="0"/>
              <a:t>Written in JavaScript—rendered with native code</a:t>
            </a:r>
          </a:p>
          <a:p>
            <a:pPr fontAlgn="base"/>
            <a:r>
              <a:rPr lang="en-US" sz="1800" dirty="0"/>
              <a:t>React primitives render to native platform UI, meaning your app uses the same native platform APIs other apps do.</a:t>
            </a:r>
          </a:p>
          <a:p>
            <a:pPr fontAlgn="base"/>
            <a:endParaRPr lang="en-US" sz="1800" dirty="0"/>
          </a:p>
          <a:p>
            <a:pPr fontAlgn="base"/>
            <a:r>
              <a:rPr lang="en-US" sz="2400" b="1" dirty="0"/>
              <a:t>Many platforms</a:t>
            </a:r>
            <a:r>
              <a:rPr lang="en-US" dirty="0"/>
              <a:t>, </a:t>
            </a:r>
            <a:r>
              <a:rPr lang="en-US" sz="1800" dirty="0"/>
              <a:t>one React. Create platform-specific versions of components so a single codebase can share code across platforms. With React Native, one team can maintain two platforms and share a common technology—React.</a:t>
            </a:r>
          </a:p>
          <a:p>
            <a:endParaRPr lang="en-VN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BDEEE92-8F64-484D-AAD3-AF90982B8673}"/>
              </a:ext>
            </a:extLst>
          </p:cNvPr>
          <p:cNvSpPr/>
          <p:nvPr/>
        </p:nvSpPr>
        <p:spPr>
          <a:xfrm>
            <a:off x="5074024" y="879376"/>
            <a:ext cx="5866692" cy="5837495"/>
          </a:xfrm>
          <a:prstGeom prst="rect">
            <a:avLst/>
          </a:prstGeom>
          <a:solidFill>
            <a:schemeClr val="tx2">
              <a:lumMod val="2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600"/>
              </a:lnSpc>
            </a:pPr>
            <a:r>
              <a:rPr lang="en-VN" dirty="0">
                <a:solidFill>
                  <a:srgbClr val="C5A5C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React </a:t>
            </a:r>
            <a:r>
              <a:rPr lang="en-VN" dirty="0">
                <a:solidFill>
                  <a:srgbClr val="C5A5C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8DC89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C5A5C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View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C5A5C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8DC89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C5A5C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Header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C5A5C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8DC89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'./Header'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C5A5C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heading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C5A5C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8DC891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'./Typography'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C5A5C5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79B6F2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WelcomeScreen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FC929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999999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FC929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=&gt;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View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Header</a:t>
            </a:r>
            <a:r>
              <a:rPr lang="en-VN" dirty="0">
                <a:solidFill>
                  <a:srgbClr val="FC929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C5A5C5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title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="</a:t>
            </a:r>
            <a:r>
              <a:rPr lang="en-VN" dirty="0">
                <a:solidFill>
                  <a:srgbClr val="8DC891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Welcome to React Native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"/&gt;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FC929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C5A5C5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={</a:t>
            </a:r>
            <a:r>
              <a:rPr lang="en-VN" dirty="0">
                <a:solidFill>
                  <a:srgbClr val="FC929E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heading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}&gt;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Step One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Edit App.js to change this screen and turn it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into your app.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FC929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C5A5C5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={</a:t>
            </a:r>
            <a:r>
              <a:rPr lang="en-VN" dirty="0">
                <a:solidFill>
                  <a:srgbClr val="FC929E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heading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}&gt;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See Your Changes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Press Cmd + R inside the simulator to reload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your app’s code.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FC929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C5A5C5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={</a:t>
            </a:r>
            <a:r>
              <a:rPr lang="en-VN" dirty="0">
                <a:solidFill>
                  <a:srgbClr val="FC929E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heading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}&gt;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Debug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Press Cmd + M or Shake your device to open the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React Native Debug Menu.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FC929E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dirty="0">
                <a:solidFill>
                  <a:srgbClr val="C5A5C5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style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={</a:t>
            </a:r>
            <a:r>
              <a:rPr lang="en-VN" dirty="0">
                <a:solidFill>
                  <a:srgbClr val="FC929E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heading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}&gt;</a:t>
            </a: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Learn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Read the docs to discover what to do next: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Text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600"/>
              </a:lnSpc>
            </a:pPr>
            <a:r>
              <a:rPr lang="en-VN" dirty="0">
                <a:solidFill>
                  <a:srgbClr val="FFFFFF"/>
                </a:solidFill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&lt;/</a:t>
            </a:r>
            <a:r>
              <a:rPr lang="en-VN" dirty="0">
                <a:solidFill>
                  <a:srgbClr val="FAC863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View</a:t>
            </a:r>
            <a:r>
              <a:rPr lang="en-VN" dirty="0">
                <a:solidFill>
                  <a:srgbClr val="999999"/>
                </a:solidFill>
                <a:latin typeface="inherit"/>
                <a:ea typeface="Times New Roman" panose="02020603050405020304" pitchFamily="18" charset="0"/>
                <a:cs typeface="Consolas" panose="020B0609020204030204" pitchFamily="49" charset="0"/>
              </a:rPr>
              <a:t>&gt;</a:t>
            </a:r>
            <a:endParaRPr lang="en-VN" sz="20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640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ED18D22-ADE6-C34C-A6A3-070886D3C5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063F63-87E3-4A4B-98E8-B192CE7D2B19}"/>
              </a:ext>
            </a:extLst>
          </p:cNvPr>
          <p:cNvSpPr txBox="1"/>
          <p:nvPr/>
        </p:nvSpPr>
        <p:spPr>
          <a:xfrm>
            <a:off x="6723529" y="2182505"/>
            <a:ext cx="4809565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400" b="1" dirty="0"/>
              <a:t>Native Development For Everyone</a:t>
            </a:r>
          </a:p>
          <a:p>
            <a:pPr fontAlgn="base"/>
            <a:r>
              <a:rPr lang="en-US" sz="1800" dirty="0"/>
              <a:t>React Native lets you create truly native apps and doesn't compromise on your users' experience. It provides a core set of platform agnostic native components like View, Text, and Image that map directly to the platform’s native UI building blocks.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C36B05-E0D6-6A4A-B2AD-F638B3BA5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893" y="836519"/>
            <a:ext cx="6119189" cy="518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8717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376272B-9942-CC4F-90F0-CF94A1E423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C1FFA1-5007-4C40-A1F2-207B5B905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87" y="1140198"/>
            <a:ext cx="8286681" cy="45776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00E8D55-7C24-EA45-B8B7-92F2C5AECFE7}"/>
              </a:ext>
            </a:extLst>
          </p:cNvPr>
          <p:cNvSpPr txBox="1"/>
          <p:nvPr/>
        </p:nvSpPr>
        <p:spPr>
          <a:xfrm>
            <a:off x="8610600" y="2120948"/>
            <a:ext cx="3083859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400" b="1" dirty="0"/>
              <a:t>Fast Refresh</a:t>
            </a:r>
          </a:p>
          <a:p>
            <a:pPr fontAlgn="base"/>
            <a:endParaRPr lang="en-US" sz="2400" b="1" dirty="0"/>
          </a:p>
          <a:p>
            <a:pPr fontAlgn="base"/>
            <a:r>
              <a:rPr lang="en-US" sz="1800" b="1" dirty="0"/>
              <a:t>See your changes as soon as you save.</a:t>
            </a:r>
            <a:r>
              <a:rPr lang="en-US" sz="1800" dirty="0"/>
              <a:t> With the power of JavaScript, React Native lets you iterate at lightning speed. No more waiting for native builds to finish. Save, see, repeat.</a:t>
            </a:r>
          </a:p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3683111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383A84-DACB-5442-B780-346D9F672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38912"/>
            <a:ext cx="7408100" cy="1344168"/>
          </a:xfrm>
        </p:spPr>
        <p:txBody>
          <a:bodyPr/>
          <a:lstStyle/>
          <a:p>
            <a:r>
              <a:rPr lang="en-US" dirty="0"/>
              <a:t>Setting up development environment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5EA396-1E54-EE41-996A-63E14DB26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09928"/>
            <a:ext cx="3932237" cy="4646422"/>
          </a:xfrm>
        </p:spPr>
        <p:txBody>
          <a:bodyPr/>
          <a:lstStyle/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Getting Started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Node JS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Python2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JDK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Android Studio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Configure environment variable</a:t>
            </a:r>
          </a:p>
          <a:p>
            <a:r>
              <a:rPr lang="en-VN" dirty="0"/>
              <a:t>Create Virtual Device</a:t>
            </a:r>
          </a:p>
          <a:p>
            <a:r>
              <a:rPr lang="en-VN" dirty="0"/>
              <a:t>Install Git SCM</a:t>
            </a:r>
          </a:p>
          <a:p>
            <a:r>
              <a:rPr lang="en-VN" dirty="0"/>
              <a:t>Install SourceTree</a:t>
            </a:r>
          </a:p>
          <a:p>
            <a:r>
              <a:rPr lang="en-VN" dirty="0"/>
              <a:t>Install Visual Studio Code</a:t>
            </a:r>
          </a:p>
          <a:p>
            <a:r>
              <a:rPr lang="en-VN" dirty="0"/>
              <a:t>Create Project</a:t>
            </a:r>
          </a:p>
          <a:p>
            <a:r>
              <a:rPr lang="en-VN" dirty="0"/>
              <a:t>Clone Training material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4213B-55AC-224D-A7C0-6802B542EA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9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9A747B-2450-1C48-A0C1-A89762377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8902" y="2057400"/>
            <a:ext cx="3803396" cy="380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07037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3706</TotalTime>
  <Words>1171</Words>
  <Application>Microsoft Macintosh PowerPoint</Application>
  <PresentationFormat>Widescreen</PresentationFormat>
  <Paragraphs>155</Paragraphs>
  <Slides>17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inherit</vt:lpstr>
      <vt:lpstr>Arial</vt:lpstr>
      <vt:lpstr>Calibri</vt:lpstr>
      <vt:lpstr>Consolas</vt:lpstr>
      <vt:lpstr>Times New Roman</vt:lpstr>
      <vt:lpstr>Wingdings</vt:lpstr>
      <vt:lpstr>cc_blue</vt:lpstr>
      <vt:lpstr>React Native Basic</vt:lpstr>
      <vt:lpstr>The basics</vt:lpstr>
      <vt:lpstr>Introduction</vt:lpstr>
      <vt:lpstr>Training material</vt:lpstr>
      <vt:lpstr>React Native highlight features</vt:lpstr>
      <vt:lpstr>PowerPoint Presentation</vt:lpstr>
      <vt:lpstr>PowerPoint Presentation</vt:lpstr>
      <vt:lpstr>PowerPoint Presentation</vt:lpstr>
      <vt:lpstr>Setting up development environment</vt:lpstr>
      <vt:lpstr>Getting Started</vt:lpstr>
      <vt:lpstr>Install Node JS</vt:lpstr>
      <vt:lpstr>Install Pythone 2</vt:lpstr>
      <vt:lpstr>Install JDK8</vt:lpstr>
      <vt:lpstr>Install Android Studio</vt:lpstr>
      <vt:lpstr>Config environment variable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44</cp:revision>
  <cp:lastPrinted>2020-04-06T06:57:46Z</cp:lastPrinted>
  <dcterms:created xsi:type="dcterms:W3CDTF">2020-04-06T02:02:09Z</dcterms:created>
  <dcterms:modified xsi:type="dcterms:W3CDTF">2020-04-12T02:46:48Z</dcterms:modified>
</cp:coreProperties>
</file>